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9"/>
  </p:notesMasterIdLst>
  <p:handoutMasterIdLst>
    <p:handoutMasterId r:id="rId60"/>
  </p:handoutMasterIdLst>
  <p:sldIdLst>
    <p:sldId id="500" r:id="rId3"/>
    <p:sldId id="786" r:id="rId4"/>
    <p:sldId id="790" r:id="rId5"/>
    <p:sldId id="736" r:id="rId6"/>
    <p:sldId id="737" r:id="rId7"/>
    <p:sldId id="738" r:id="rId8"/>
    <p:sldId id="791" r:id="rId9"/>
    <p:sldId id="792" r:id="rId10"/>
    <p:sldId id="793" r:id="rId11"/>
    <p:sldId id="740" r:id="rId12"/>
    <p:sldId id="780" r:id="rId13"/>
    <p:sldId id="781" r:id="rId14"/>
    <p:sldId id="716" r:id="rId15"/>
    <p:sldId id="749" r:id="rId16"/>
    <p:sldId id="750" r:id="rId17"/>
    <p:sldId id="751" r:id="rId18"/>
    <p:sldId id="782" r:id="rId19"/>
    <p:sldId id="752" r:id="rId20"/>
    <p:sldId id="753" r:id="rId21"/>
    <p:sldId id="794" r:id="rId22"/>
    <p:sldId id="754" r:id="rId23"/>
    <p:sldId id="755" r:id="rId24"/>
    <p:sldId id="719" r:id="rId25"/>
    <p:sldId id="756" r:id="rId26"/>
    <p:sldId id="758" r:id="rId27"/>
    <p:sldId id="760" r:id="rId28"/>
    <p:sldId id="761" r:id="rId29"/>
    <p:sldId id="742" r:id="rId30"/>
    <p:sldId id="797" r:id="rId31"/>
    <p:sldId id="743" r:id="rId32"/>
    <p:sldId id="744" r:id="rId33"/>
    <p:sldId id="745" r:id="rId34"/>
    <p:sldId id="777" r:id="rId35"/>
    <p:sldId id="746" r:id="rId36"/>
    <p:sldId id="795" r:id="rId37"/>
    <p:sldId id="796" r:id="rId38"/>
    <p:sldId id="747" r:id="rId39"/>
    <p:sldId id="748" r:id="rId40"/>
    <p:sldId id="762" r:id="rId41"/>
    <p:sldId id="763" r:id="rId42"/>
    <p:sldId id="764" r:id="rId43"/>
    <p:sldId id="765" r:id="rId44"/>
    <p:sldId id="766" r:id="rId45"/>
    <p:sldId id="767" r:id="rId46"/>
    <p:sldId id="783" r:id="rId47"/>
    <p:sldId id="784" r:id="rId48"/>
    <p:sldId id="785" r:id="rId49"/>
    <p:sldId id="723" r:id="rId50"/>
    <p:sldId id="769" r:id="rId51"/>
    <p:sldId id="770" r:id="rId52"/>
    <p:sldId id="771" r:id="rId53"/>
    <p:sldId id="775" r:id="rId54"/>
    <p:sldId id="787" r:id="rId55"/>
    <p:sldId id="788" r:id="rId56"/>
    <p:sldId id="789" r:id="rId57"/>
    <p:sldId id="681" r:id="rId5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1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29.xml"/><Relationship Id="rId39" Type="http://schemas.openxmlformats.org/officeDocument/2006/relationships/slide" Target="slides/slide42.xml"/><Relationship Id="rId21" Type="http://schemas.openxmlformats.org/officeDocument/2006/relationships/slide" Target="slides/slide24.xml"/><Relationship Id="rId34" Type="http://schemas.openxmlformats.org/officeDocument/2006/relationships/slide" Target="slides/slide37.xml"/><Relationship Id="rId42" Type="http://schemas.openxmlformats.org/officeDocument/2006/relationships/slide" Target="slides/slide45.xml"/><Relationship Id="rId47" Type="http://schemas.openxmlformats.org/officeDocument/2006/relationships/slide" Target="slides/slide50.xml"/><Relationship Id="rId50" Type="http://schemas.openxmlformats.org/officeDocument/2006/relationships/slide" Target="slides/slide53.xml"/><Relationship Id="rId7" Type="http://schemas.openxmlformats.org/officeDocument/2006/relationships/slide" Target="slides/slide10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9" Type="http://schemas.openxmlformats.org/officeDocument/2006/relationships/slide" Target="slides/slide32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32" Type="http://schemas.openxmlformats.org/officeDocument/2006/relationships/slide" Target="slides/slide35.xml"/><Relationship Id="rId37" Type="http://schemas.openxmlformats.org/officeDocument/2006/relationships/slide" Target="slides/slide40.xml"/><Relationship Id="rId40" Type="http://schemas.openxmlformats.org/officeDocument/2006/relationships/slide" Target="slides/slide43.xml"/><Relationship Id="rId45" Type="http://schemas.openxmlformats.org/officeDocument/2006/relationships/slide" Target="slides/slide48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36" Type="http://schemas.openxmlformats.org/officeDocument/2006/relationships/slide" Target="slides/slide39.xml"/><Relationship Id="rId49" Type="http://schemas.openxmlformats.org/officeDocument/2006/relationships/slide" Target="slides/slide52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34.xml"/><Relationship Id="rId44" Type="http://schemas.openxmlformats.org/officeDocument/2006/relationships/slide" Target="slides/slide47.xml"/><Relationship Id="rId52" Type="http://schemas.openxmlformats.org/officeDocument/2006/relationships/slide" Target="slides/slide55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0.xml"/><Relationship Id="rId30" Type="http://schemas.openxmlformats.org/officeDocument/2006/relationships/slide" Target="slides/slide33.xml"/><Relationship Id="rId35" Type="http://schemas.openxmlformats.org/officeDocument/2006/relationships/slide" Target="slides/slide38.xml"/><Relationship Id="rId43" Type="http://schemas.openxmlformats.org/officeDocument/2006/relationships/slide" Target="slides/slide46.xml"/><Relationship Id="rId48" Type="http://schemas.openxmlformats.org/officeDocument/2006/relationships/slide" Target="slides/slide51.xml"/><Relationship Id="rId8" Type="http://schemas.openxmlformats.org/officeDocument/2006/relationships/slide" Target="slides/slide11.xml"/><Relationship Id="rId51" Type="http://schemas.openxmlformats.org/officeDocument/2006/relationships/slide" Target="slides/slide54.xml"/><Relationship Id="rId3" Type="http://schemas.openxmlformats.org/officeDocument/2006/relationships/slide" Target="slides/slide6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8.xml"/><Relationship Id="rId33" Type="http://schemas.openxmlformats.org/officeDocument/2006/relationships/slide" Target="slides/slide36.xml"/><Relationship Id="rId38" Type="http://schemas.openxmlformats.org/officeDocument/2006/relationships/slide" Target="slides/slide41.xml"/><Relationship Id="rId46" Type="http://schemas.openxmlformats.org/officeDocument/2006/relationships/slide" Target="slides/slide49.xml"/><Relationship Id="rId20" Type="http://schemas.openxmlformats.org/officeDocument/2006/relationships/slide" Target="slides/slide23.xml"/><Relationship Id="rId41" Type="http://schemas.openxmlformats.org/officeDocument/2006/relationships/slide" Target="slides/slide44.xml"/><Relationship Id="rId1" Type="http://schemas.openxmlformats.org/officeDocument/2006/relationships/slide" Target="slides/slide4.xml"/><Relationship Id="rId6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22244E67-557B-7741-B9F5-F61AA18495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D9030C1-C977-B14B-8EB7-BA2B30FCDB6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Программа</a:t>
            </a:r>
            <a:r>
              <a:rPr lang="en-US" sz="12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Сетевой</a:t>
            </a:r>
            <a:r>
              <a:rPr lang="en-US" sz="12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академии</a:t>
            </a:r>
            <a:r>
              <a:rPr lang="en-US" sz="12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Cisco</a:t>
            </a:r>
          </a:p>
          <a:p>
            <a:pPr marL="112746" indent="-112746" algn="l" defTabSz="1020745">
              <a:buNone/>
            </a:pP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Введение</a:t>
            </a:r>
            <a:r>
              <a:rPr lang="en-US" sz="12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в </a:t>
            </a: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сетевые</a:t>
            </a:r>
            <a:r>
              <a:rPr lang="en-US" sz="12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2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технологии</a:t>
            </a:r>
            <a:endParaRPr lang="en-US" b="1" dirty="0"/>
          </a:p>
          <a:p>
            <a:pPr marL="112746" indent="-112746" algn="l" defTabSz="1020745">
              <a:buNone/>
            </a:pPr>
            <a:r>
              <a:rPr lang="en-US" sz="13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Глава</a:t>
            </a:r>
            <a:r>
              <a:rPr lang="en-US" sz="13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1. </a:t>
            </a:r>
            <a:r>
              <a:rPr lang="en-US" sz="13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Изучение</a:t>
            </a:r>
            <a:r>
              <a:rPr lang="en-US" sz="1300" b="1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sz="1300" b="1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сети</a:t>
            </a:r>
            <a:endParaRPr lang="en-GB"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1.1.2.2 и 1.1.2.3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1.1.2.4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B7DDF54-6F0F-7949-9A6F-AE3E2DFFAA6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1.2.1.1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1.2.1.2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EE133E6-1A71-3948-B0E1-530C95DEAF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1.2.1.3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0AE87D6-DF4D-4E45-B583-CE3BFF4036E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1.2.1.4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BC8A3B6-0674-F44D-BA38-03FA95C9519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1.2.1.5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BC8A3B6-0674-F44D-BA38-03FA95C9519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1.2.1.6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2AE2FE9-10CC-EB44-99B8-71A84018A10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1.2.2.1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2AE2FE9-10CC-EB44-99B8-71A84018A10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None/>
            </a:pPr>
            <a:fld id="{7C839C26-801B-42B6-A101-60F37FE2B0A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>
                <a:buNone/>
              </a:pPr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916A83-5D55-324C-976E-4F8A0E9519D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1.2.2.2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5C93694-71FA-C543-B9DA-1895F89A102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1.2.2.3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C92B9A9-1796-DD47-8939-467BF5375E8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1.2.3 и 1.2.3.1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C9E4595-2766-1F4A-827A-E14A6DB7BA4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1.2.3.2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5EC51E8-F2D7-1347-850C-A93F9F2E01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1.2.4.1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1F6F61-D3AB-584B-9A25-1840AFE9EBE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1.2.4.2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5D52550-1C6D-E845-B51F-5F8BE617148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1.2.4.3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1.3.1.1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3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D993268-E953-2F42-8C5E-336561899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1.3.1.2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085E8B-D399-554D-A2F9-428D37D8558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1.1.1.1 и 1.1.1.2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B8A5DA9-7DB1-7248-9C05-61318208F4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1.3.2.1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1.3.2.2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1.3.2.3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7722882-7E70-6043-B58D-8E593AE71A7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1.3.2.4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7722882-7E70-6043-B58D-8E593AE71A7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18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7722882-7E70-6043-B58D-8E593AE71A7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85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1A4364D-7D8A-FF42-B132-A95366D6343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1.3.2.5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1.3.2.6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7691EC-BB62-0C4B-A1A0-95FDF2391D9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1.4.1.1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FE1D13-24F9-AD40-B322-F885E4C0385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1.4.1.2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74A9B6-3F6D-3B47-A0D1-43AF6B39116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1.1.1.3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476F820-85C4-F142-B35E-4A6845A574F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1.4.1.3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7C2DEEB-8ACC-7644-9010-3929E6BDCA5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1.4.1.4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2355F44-ACAC-7043-A397-8E564A5029A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1.4.1.5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1.4.1.6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1.4.2.1</a:t>
            </a:r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1.4.2.2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0F44EFC-A188-154E-9D01-11C485224B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1.4.2.3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2C3DC29-09CB-604F-B268-FE26560AF23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1.4.3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0C64FFB-B6CF-4440-B5EC-60CB0711984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1.4.3.1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760EC05-DA1F-874D-947F-5C8F82065C1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1.4.3.2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1.1.1.4, 1.1.1.5, 1.1.1.6 и 1.1.1.7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30F7306-6C16-064C-839B-156BE5B973D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1.4.4.1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3C55D1D-B3E8-A64F-957F-FCAFD9CC39A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1.4.4.2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A7AF211-02D4-CA4C-B739-BDD3E82BAC4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1.5 и 1.5.1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1.1.1.4, 1.1.1.5, 1.1.1.6 и 1.1.1.7</a:t>
            </a:r>
          </a:p>
        </p:txBody>
      </p:sp>
    </p:spTree>
    <p:extLst>
      <p:ext uri="{BB962C8B-B14F-4D97-AF65-F5344CB8AC3E}">
        <p14:creationId xmlns:p14="http://schemas.microsoft.com/office/powerpoint/2010/main" val="58713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1.1.1.4, 1.1.1.5, 1.1.1.6 и 1.1.1.7</a:t>
            </a:r>
          </a:p>
        </p:txBody>
      </p:sp>
    </p:spTree>
    <p:extLst>
      <p:ext uri="{BB962C8B-B14F-4D97-AF65-F5344CB8AC3E}">
        <p14:creationId xmlns:p14="http://schemas.microsoft.com/office/powerpoint/2010/main" val="189642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Разделы 1.1.1.4, 1.1.1.5, 1.1.1.6 и 1.1.1.7</a:t>
            </a:r>
          </a:p>
        </p:txBody>
      </p:sp>
    </p:spTree>
    <p:extLst>
      <p:ext uri="{BB962C8B-B14F-4D97-AF65-F5344CB8AC3E}">
        <p14:creationId xmlns:p14="http://schemas.microsoft.com/office/powerpoint/2010/main" val="1958779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1.1.2.1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C7FBAF0-BCF5-8741-945F-3C6763791038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7F1BC4EF-034A-F647-AA58-B71D58802FDB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28856D66-2D7E-BA44-8BF8-F720D8CAD36C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084AB3D-AE30-934E-B0BC-A74C2CCEE444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Глава 1.</a:t>
            </a:r>
            <a:b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Изучение сети</a:t>
            </a:r>
            <a:endParaRPr lang="ru-RU" sz="280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0" dirty="0" smtClean="0">
                <a:solidFill>
                  <a:srgbClr val="000000"/>
                </a:solidFill>
                <a:latin typeface="Arial"/>
              </a:rPr>
              <a:t>Введение в сетевые технологии</a:t>
            </a:r>
            <a:endParaRPr lang="ru-RU" sz="2400" dirty="0"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Предоставление ресурсов в рамках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Сети различных масштабов</a:t>
            </a:r>
            <a:endParaRPr lang="ru-RU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746" y="1539502"/>
            <a:ext cx="6808402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Предоставление ресурсов в рамках сети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Клиенты и серверы</a:t>
            </a:r>
            <a:endParaRPr lang="ru-RU" dirty="0">
              <a:latin typeface="Arial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89301" y="1383763"/>
            <a:ext cx="4104183" cy="234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06762" y="3730614"/>
            <a:ext cx="3522077" cy="295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44122" y="1232592"/>
            <a:ext cx="384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CiscoSansTTLight"/>
              </a:rPr>
              <a:t>Серверы – это узлы с установленным программным обеспечением, позволяющим предоставлять другим сетевым узлам информацию (например, доступ к электронной почте или веб-страницам).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73336" y="4066391"/>
            <a:ext cx="4432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33333"/>
                </a:solidFill>
                <a:latin typeface="CiscoSansTTLight"/>
              </a:rPr>
              <a:t>Клиенты — это компьютерные узлы с установленным программным обеспечением, позволяющим запрашивать и отображать полученную с сервера информацию. Примером клиентского программного обеспечения является веб-браузер, </a:t>
            </a:r>
            <a:r>
              <a:rPr lang="ru-RU" sz="2000" dirty="0" smtClean="0">
                <a:solidFill>
                  <a:srgbClr val="333333"/>
                </a:solidFill>
                <a:latin typeface="CiscoSansTTLight"/>
              </a:rPr>
              <a:t>например</a:t>
            </a:r>
            <a:r>
              <a:rPr lang="en-US" sz="2000" dirty="0" smtClean="0">
                <a:solidFill>
                  <a:srgbClr val="333333"/>
                </a:solidFill>
                <a:latin typeface="CiscoSansTTLight"/>
              </a:rPr>
              <a:t> Google Chrome</a:t>
            </a:r>
            <a:r>
              <a:rPr lang="ru-RU" sz="2000" dirty="0" smtClean="0">
                <a:solidFill>
                  <a:srgbClr val="333333"/>
                </a:solidFill>
                <a:latin typeface="CiscoSansTTLight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36465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Предоставление ресурсов в рамках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Одноранговые сети</a:t>
            </a:r>
            <a:endParaRPr lang="ru-RU">
              <a:latin typeface="Arial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669679" y="1539502"/>
            <a:ext cx="5977478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4057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LAN, сети WAN и сети Интернет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Существует три категории компонентов сети: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устройства;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среда передачи данных;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службы.</a:t>
            </a:r>
            <a:endParaRPr lang="ru-RU" sz="24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7069" y="3552839"/>
            <a:ext cx="5579266" cy="29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Оконечные устройства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 оконечным устройствам относятся: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компьютеры (рабочие станции, ноутбуки, файловые серверы, веб-серверы);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сетевые принтеры;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телефоны </a:t>
            </a:r>
            <a:r>
              <a:rPr lang="ru-RU" sz="2400" b="0" i="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VoIP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oконечные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устройства системы дистанционного присутствия </a:t>
            </a:r>
            <a:r>
              <a:rPr lang="ru-RU" sz="2400" b="0" i="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TelePresence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камеры видеонаблюдения;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портативные мобильные устройства (смартфоны, планшетные ПК, КПК, беспроводные считыватели кредитных и дебетовых карт и сканеры штрих-кодов).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Устройства инфраструктуры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 промежуточным сетевым устройствам относятся: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устройства сетевого доступа (коммутаторы и точки беспроводного доступа);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устройства сетевого взаимодействия (маршрутизаторы);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устройства системы безопасности (межсетевые экраны).</a:t>
            </a:r>
            <a:endParaRPr lang="ru-RU" sz="2400" b="0" i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Сетевая среда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81600" y="1657819"/>
            <a:ext cx="5374629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Представления сети</a:t>
            </a:r>
            <a:endParaRPr lang="ru-RU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8410" y="1539502"/>
            <a:ext cx="5683075" cy="4926405"/>
          </a:xfrm>
        </p:spPr>
      </p:pic>
    </p:spTree>
    <p:extLst>
      <p:ext uri="{BB962C8B-B14F-4D97-AF65-F5344CB8AC3E}">
        <p14:creationId xmlns:p14="http://schemas.microsoft.com/office/powerpoint/2010/main" val="1595383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Компоненты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Диаграммы топологий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5" y="1146531"/>
            <a:ext cx="3624037" cy="3290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91" y="3353189"/>
            <a:ext cx="3989034" cy="32888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8969" y="1266464"/>
            <a:ext cx="443705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Схемы физической топологии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 — физическое расположение промежуточных устройств, настроенных портов и прокладки кабеля.</a:t>
            </a:r>
            <a:endParaRPr lang="ru-RU" b="0" i="0">
              <a:solidFill>
                <a:srgbClr val="333333"/>
              </a:solidFill>
              <a:effectLst/>
              <a:latin typeface="CiscoSansTT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655" y="4659654"/>
            <a:ext cx="424927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333"/>
                </a:solidFill>
                <a:latin typeface="CiscoSansTTLight"/>
              </a:rPr>
              <a:t>Схемы логической топологии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 — определение устройств, портов и схемы IP-адресации.</a:t>
            </a:r>
            <a:endParaRPr lang="ru-RU" b="0" i="0" dirty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 и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сетей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358" y="1232592"/>
            <a:ext cx="6990605" cy="5378758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Задачи курса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215788"/>
            <a:ext cx="8145462" cy="3847531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 sz="20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lvl="0"/>
            <a:r>
              <a:rPr lang="ru-RU" sz="2000" dirty="0"/>
              <a:t>изучить, как осуществляется коммуникация между людьми и коммуникация между устройствами в сети и провести параллели между этими процессами;</a:t>
            </a:r>
            <a:endParaRPr lang="en-US" sz="2000" dirty="0"/>
          </a:p>
          <a:p>
            <a:pPr lvl="0"/>
            <a:r>
              <a:rPr lang="ru-RU" sz="2000" dirty="0"/>
              <a:t>познакомиться с двумя основными моделями, используемыми при планировании и реализации сети: </a:t>
            </a:r>
            <a:r>
              <a:rPr lang="en-US" sz="2000" dirty="0"/>
              <a:t>OSI</a:t>
            </a:r>
            <a:r>
              <a:rPr lang="ru-RU" sz="2000" dirty="0"/>
              <a:t> и </a:t>
            </a:r>
            <a:r>
              <a:rPr lang="en-US" sz="2000" dirty="0"/>
              <a:t>TCP</a:t>
            </a:r>
            <a:r>
              <a:rPr lang="ru-RU" sz="2000" dirty="0"/>
              <a:t>/</a:t>
            </a:r>
            <a:r>
              <a:rPr lang="en-US" sz="2000" dirty="0"/>
              <a:t>IP</a:t>
            </a:r>
            <a:r>
              <a:rPr lang="ru-RU" sz="2000" dirty="0"/>
              <a:t>;</a:t>
            </a:r>
            <a:endParaRPr lang="en-US" sz="2000" dirty="0"/>
          </a:p>
          <a:p>
            <a:pPr lvl="0"/>
            <a:r>
              <a:rPr lang="ru-RU" sz="2000" dirty="0"/>
              <a:t>получить общее представление о подходе к сетям с использованием понятия «уровень»;</a:t>
            </a:r>
            <a:endParaRPr lang="en-US" sz="2000" dirty="0"/>
          </a:p>
          <a:p>
            <a:pPr lvl="0"/>
            <a:r>
              <a:rPr lang="ru-RU" sz="2000" dirty="0"/>
              <a:t>подробно рассмотреть уровни </a:t>
            </a:r>
            <a:r>
              <a:rPr lang="en-US" sz="2000" dirty="0"/>
              <a:t>OSI</a:t>
            </a:r>
            <a:r>
              <a:rPr lang="ru-RU" sz="2000" dirty="0"/>
              <a:t> и </a:t>
            </a:r>
            <a:r>
              <a:rPr lang="en-US" sz="2000" dirty="0"/>
              <a:t>TCP</a:t>
            </a:r>
            <a:r>
              <a:rPr lang="ru-RU" sz="2000" dirty="0"/>
              <a:t>/</a:t>
            </a:r>
            <a:r>
              <a:rPr lang="en-US" sz="2000" dirty="0"/>
              <a:t>IP</a:t>
            </a:r>
            <a:r>
              <a:rPr lang="ru-RU" sz="2000" dirty="0"/>
              <a:t>, чтобы понять работу их функций и сервисов;</a:t>
            </a:r>
            <a:endParaRPr lang="en-US" sz="2000" dirty="0"/>
          </a:p>
          <a:p>
            <a:pPr lvl="0"/>
            <a:r>
              <a:rPr lang="ru-RU" sz="2000" dirty="0"/>
              <a:t>ознакомиться с различными сетевыми устройствами и схемами сетевой адресации;</a:t>
            </a:r>
            <a:endParaRPr lang="en-US" sz="2000" dirty="0"/>
          </a:p>
          <a:p>
            <a:pPr lvl="0"/>
            <a:r>
              <a:rPr lang="ru-RU" sz="2000" dirty="0"/>
              <a:t>получить сведения о типах носителей, используемых для передачи данных по сети.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7108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 и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сетей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Два наиболее распространённых типа сетевых инфраструктур: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локальная сеть (LAN);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глобальная сеть (WAN).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 dirty="0" smtClean="0"/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Другие типы сетей: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муниципальная сеть (MAN);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беспроводная сеть LAN (WLAN);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сеть хранения данных (SAN).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2324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 и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(LAN)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0211" y="1557124"/>
            <a:ext cx="5399313" cy="447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464885" y="1678193"/>
            <a:ext cx="36038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Локальная сеть (LAN)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 — сетевая инфраструктура, которая обеспечивает доступ пользователям и оконечным устройствам в небольшой географической области.</a:t>
            </a:r>
            <a:endParaRPr lang="ru-RU" b="0" i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WAN и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Глобальные сети (WAN)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93059"/>
          <a:stretch>
            <a:fillRect/>
          </a:stretch>
        </p:blipFill>
        <p:spPr bwMode="auto">
          <a:xfrm>
            <a:off x="496737" y="1580105"/>
            <a:ext cx="8236261" cy="46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t="22802" b="31040"/>
          <a:stretch>
            <a:fillRect/>
          </a:stretch>
        </p:blipFill>
        <p:spPr bwMode="auto">
          <a:xfrm>
            <a:off x="806493" y="2046514"/>
            <a:ext cx="7616748" cy="286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5464" y="4914913"/>
            <a:ext cx="6626710" cy="145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Глобальная сеть (WAN)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 — сетевая инфраструктура, которая предоставляет доступ к другим сетям на обширной географической области.</a:t>
            </a:r>
            <a:endParaRPr lang="ru-RU" b="0" i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LAN, сети WAN и сети Интернет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Сеть Интернет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23417" y="1335314"/>
            <a:ext cx="6037619" cy="52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Сеть Интернет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Интранет и Экстранет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25676" y="1571907"/>
            <a:ext cx="4892648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Локальные сети LAN, сети WAN и сети Интернет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Технологии доступа в сеть Интернет</a:t>
            </a:r>
            <a:endParaRPr lang="ru-RU">
              <a:latin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2236553"/>
            <a:ext cx="51720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653889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сети Интернет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удалённых пользователей к сети Интернет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2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523" y="1798999"/>
            <a:ext cx="5888848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сети Интернет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компаний к сети Интернет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6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6985" y="1539502"/>
            <a:ext cx="7085925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Объединённые сети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Объединённая сеть</a:t>
            </a:r>
            <a:endParaRPr lang="ru-RU" dirty="0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902" y="1539502"/>
            <a:ext cx="5788090" cy="492640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Объединённые сети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Объединённая сеть</a:t>
            </a:r>
            <a:endParaRPr lang="ru-RU" dirty="0">
              <a:latin typeface="Arial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9" y="1375283"/>
            <a:ext cx="5370993" cy="4926013"/>
          </a:xfrm>
        </p:spPr>
      </p:pic>
    </p:spTree>
    <p:extLst>
      <p:ext uri="{BB962C8B-B14F-4D97-AF65-F5344CB8AC3E}">
        <p14:creationId xmlns:p14="http://schemas.microsoft.com/office/powerpoint/2010/main" val="8240258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385552" y="527217"/>
            <a:ext cx="521685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kern="0" dirty="0" smtClean="0">
                <a:solidFill>
                  <a:srgbClr val="708CA1"/>
                </a:solidFill>
                <a:latin typeface="Arial"/>
                <a:ea typeface="ＭＳ Ｐゴシック"/>
              </a:rPr>
              <a:t>Эволюция общения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" y="1076208"/>
            <a:ext cx="1433268" cy="14757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6" y="1224584"/>
            <a:ext cx="1937322" cy="1480486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 bwMode="auto">
          <a:xfrm>
            <a:off x="1680780" y="1638026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23" y="957639"/>
            <a:ext cx="1753454" cy="1662275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 bwMode="auto">
          <a:xfrm>
            <a:off x="4324802" y="1651287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39" y="909622"/>
            <a:ext cx="1695734" cy="1695734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 bwMode="auto">
          <a:xfrm>
            <a:off x="6939611" y="1663325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30" y="3428131"/>
            <a:ext cx="921349" cy="1294029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 bwMode="auto">
          <a:xfrm rot="5400000">
            <a:off x="7787477" y="2862248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98" y="3361855"/>
            <a:ext cx="1426580" cy="1426580"/>
          </a:xfrm>
          <a:prstGeom prst="rect">
            <a:avLst/>
          </a:prstGeom>
        </p:spPr>
      </p:pic>
      <p:sp>
        <p:nvSpPr>
          <p:cNvPr id="13" name="Стрелка вправо 12"/>
          <p:cNvSpPr/>
          <p:nvPr/>
        </p:nvSpPr>
        <p:spPr bwMode="auto">
          <a:xfrm rot="10800000">
            <a:off x="6848077" y="3924394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81" y="3564687"/>
            <a:ext cx="1814960" cy="1020915"/>
          </a:xfrm>
          <a:prstGeom prst="rect">
            <a:avLst/>
          </a:prstGeom>
        </p:spPr>
      </p:pic>
      <p:sp>
        <p:nvSpPr>
          <p:cNvPr id="15" name="Стрелка вправо 14"/>
          <p:cNvSpPr/>
          <p:nvPr/>
        </p:nvSpPr>
        <p:spPr bwMode="auto">
          <a:xfrm rot="10800000">
            <a:off x="4677542" y="3925608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65" y="4832623"/>
            <a:ext cx="2374442" cy="1943525"/>
          </a:xfrm>
          <a:prstGeom prst="rect">
            <a:avLst/>
          </a:prstGeom>
        </p:spPr>
      </p:pic>
      <p:sp>
        <p:nvSpPr>
          <p:cNvPr id="18" name="Стрелка вправо 17"/>
          <p:cNvSpPr/>
          <p:nvPr/>
        </p:nvSpPr>
        <p:spPr bwMode="auto">
          <a:xfrm rot="10800000">
            <a:off x="2246724" y="3943394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7" y="3564687"/>
            <a:ext cx="1048692" cy="1048692"/>
          </a:xfrm>
          <a:prstGeom prst="rect">
            <a:avLst/>
          </a:prstGeom>
        </p:spPr>
      </p:pic>
      <p:sp>
        <p:nvSpPr>
          <p:cNvPr id="20" name="Стрелка вправо 19"/>
          <p:cNvSpPr/>
          <p:nvPr/>
        </p:nvSpPr>
        <p:spPr bwMode="auto">
          <a:xfrm rot="1961204">
            <a:off x="1791449" y="4864581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Стрелка вправо 20"/>
          <p:cNvSpPr/>
          <p:nvPr/>
        </p:nvSpPr>
        <p:spPr bwMode="auto">
          <a:xfrm>
            <a:off x="5099421" y="5530376"/>
            <a:ext cx="615857" cy="3015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58" y="5241124"/>
            <a:ext cx="945897" cy="94433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47" y="5112585"/>
            <a:ext cx="1646801" cy="12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4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Объединённые сети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Планирование будущего</a:t>
            </a:r>
            <a:endParaRPr lang="ru-RU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90" y="1539502"/>
            <a:ext cx="5921314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Поддержка сетевой архитектуры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 мере развития сетей становится очевидным, что для удовлетворения потребностей пользователей архитектуры должны соответствовать четырём основным требованиям: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отказоустойчивость;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масштабируемость;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качество обслуживания (QoS);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безопасность.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15674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Отказоустойчивость в сетях с коммутацией каналов</a:t>
            </a:r>
            <a:endParaRPr lang="ru-RU" sz="3000" dirty="0">
              <a:latin typeface="Arial" charset="0"/>
            </a:endParaRP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8429" y="1539502"/>
            <a:ext cx="6003036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Сети с коммутацией пакетов</a:t>
            </a:r>
            <a:endParaRPr lang="ru-RU">
              <a:latin typeface="Arial" charset="0"/>
            </a:endParaRP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908" y="1539502"/>
            <a:ext cx="5934078" cy="4926405"/>
          </a:xfrm>
        </p:spPr>
      </p:pic>
    </p:spTree>
    <p:extLst>
      <p:ext uri="{BB962C8B-B14F-4D97-AF65-F5344CB8AC3E}">
        <p14:creationId xmlns:p14="http://schemas.microsoft.com/office/powerpoint/2010/main" val="1800978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Масштабируемые сети</a:t>
            </a:r>
            <a:endParaRPr lang="ru-RU">
              <a:latin typeface="Arial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47" y="1426231"/>
            <a:ext cx="8007587" cy="4821658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Масштабируемые сети</a:t>
            </a:r>
            <a:endParaRPr lang="ru-RU">
              <a:latin typeface="Arial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81" y="1232592"/>
            <a:ext cx="6270406" cy="5305048"/>
          </a:xfrm>
        </p:spPr>
      </p:pic>
    </p:spTree>
    <p:extLst>
      <p:ext uri="{BB962C8B-B14F-4D97-AF65-F5344CB8AC3E}">
        <p14:creationId xmlns:p14="http://schemas.microsoft.com/office/powerpoint/2010/main" val="7856641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Масштабируемые сети</a:t>
            </a:r>
            <a:endParaRPr lang="ru-RU">
              <a:latin typeface="Arial" charset="0"/>
            </a:endParaRP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329" y="1539502"/>
            <a:ext cx="5385236" cy="4926405"/>
          </a:xfrm>
        </p:spPr>
      </p:pic>
    </p:spTree>
    <p:extLst>
      <p:ext uri="{BB962C8B-B14F-4D97-AF65-F5344CB8AC3E}">
        <p14:creationId xmlns:p14="http://schemas.microsoft.com/office/powerpoint/2010/main" val="5811045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Обеспечение качества обслуживания (QoS)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Ниже приведены примеры приоритетных решений для организации.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Чувствительный к задержкам обмен данными: повышенный приоритет таких служб, как телефония или распределение видеосигналов.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Нечувствительный к задержкам обмен данными: пониженный приоритет получения веб-страниц и сообщений электронной почты.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Высокая степень важности для организаций: повышенный приоритет контроля производства или данных о бизнес-операциях.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Нежелательный обмен данными: снижение приоритета или блокировка несанкционированной активности, такой как обмен файлов между одноранговыми узлами или интерактивные развлечения.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z="21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Надёжная сеть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Обеспечение безопасности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06286" y="1550305"/>
            <a:ext cx="6316335" cy="472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Тенденция развития сетей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Новые тенденции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Среди некоторых основных тенденций можно выделить следующие: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концепция «Принеси своё собственное устройство» (BYOD);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совместная работа через сеть Интернет;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видеосвязь;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облачные вычисления.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Современные сетевые технологии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сетей в прошлом и настоящем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9866" y="1539502"/>
            <a:ext cx="6160163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6510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Тенденции развития сетей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«Принеси своё собственное устройство» (BYOD)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2042230"/>
            <a:ext cx="5019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28031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Тенденции развития сетей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Совместная работа посредством сети Интернет</a:t>
            </a:r>
            <a:endParaRPr lang="ru-RU" dirty="0">
              <a:latin typeface="Arial" charset="0"/>
            </a:endParaRP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2522" y="1539502"/>
            <a:ext cx="6294850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Тенденции развития сетей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Видеосвязь</a:t>
            </a:r>
            <a:endParaRPr lang="ru-RU">
              <a:latin typeface="Arial" charset="0"/>
            </a:endParaRP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7107" y="1539502"/>
            <a:ext cx="7165680" cy="4926405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34" y="2830055"/>
            <a:ext cx="48577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Тенденции развития сетей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Облачные вычисления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Существует четыре основных типа облачных сред: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общедоступные;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частные;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персонализированные;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гибридные. </a:t>
            </a: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Тенденции развития сетей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Центры обработки данных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344037" cy="103992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1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Центр обработки данных — это помещение, в котором располагаются компьютерные системы и соответствующие компоненты</a:t>
            </a:r>
            <a:endParaRPr lang="ru-RU" sz="21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12" y="2579427"/>
            <a:ext cx="5817926" cy="387576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для дома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Технологические тенденции для дома</a:t>
            </a:r>
            <a:endParaRPr lang="ru-RU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9392" y="1539502"/>
            <a:ext cx="5801110" cy="4926405"/>
          </a:xfrm>
        </p:spPr>
      </p:pic>
    </p:spTree>
    <p:extLst>
      <p:ext uri="{BB962C8B-B14F-4D97-AF65-F5344CB8AC3E}">
        <p14:creationId xmlns:p14="http://schemas.microsoft.com/office/powerpoint/2010/main" val="30210103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3820"/>
            <a:ext cx="9144000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для дома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Организация сети по линиям электропередачи</a:t>
            </a:r>
            <a:endParaRPr lang="ru-RU" sz="2800" dirty="0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056" y="1539502"/>
            <a:ext cx="6757782" cy="4926405"/>
          </a:xfrm>
        </p:spPr>
      </p:pic>
    </p:spTree>
    <p:extLst>
      <p:ext uri="{BB962C8B-B14F-4D97-AF65-F5344CB8AC3E}">
        <p14:creationId xmlns:p14="http://schemas.microsoft.com/office/powerpoint/2010/main" val="6271775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для дома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Широкополосная беспроводная связь</a:t>
            </a:r>
            <a:endParaRPr lang="ru-RU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497" y="1539502"/>
            <a:ext cx="5580900" cy="4926405"/>
          </a:xfrm>
        </p:spPr>
      </p:pic>
    </p:spTree>
    <p:extLst>
      <p:ext uri="{BB962C8B-B14F-4D97-AF65-F5344CB8AC3E}">
        <p14:creationId xmlns:p14="http://schemas.microsoft.com/office/powerpoint/2010/main" val="2964771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Будущее сетевых технологий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Сетевая безопасность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59544" y="1363568"/>
            <a:ext cx="6720114" cy="487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Сетевая безопасность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Угрозы безопасности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 наиболее распространённым внешним угрозам безопасности сетей относятся: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вирусы, черви и троянские программы;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шпионские и рекламные программы;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атаки нулевого дня (т. н. «атаки нулевого часа»);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атаки злоумышленников;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атаки типа «отказ в обслуживании»;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перехват и хищение данных;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хищение персональных данных.</a:t>
            </a: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Современные сетевые технологии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Глобальное сообщество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" name="Content Placeholder 2" descr="telepresence.revHEAD.bmp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2" b="7702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Сетевая безопасность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Решения безопасности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 компонентам сетевой безопасности зачастую относят: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антивирусное и антишпионское ПО;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фильтрация посредством межсетевых экранов;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специализированные системы межсетевых экранов;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списки контроля доступа (ACL);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системы предотвращения вторжений (IPS);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виртуальные частные сети (VPN).</a:t>
            </a: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архитектуры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архитектуры Cisco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030399" y="1590303"/>
            <a:ext cx="4433901" cy="415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52745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архитектуры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Сертифицированный сетевой специалист Cisco (CCNA)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t="4601" b="4435"/>
          <a:stretch>
            <a:fillRect/>
          </a:stretch>
        </p:blipFill>
        <p:spPr bwMode="auto">
          <a:xfrm>
            <a:off x="1297543" y="1765300"/>
            <a:ext cx="5959599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Изучение сетевых технологий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Резюме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  <a:endParaRPr lang="ru-RU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компьютерные сети и Интернет изменили способы общения, обучения, развлечения и выполнения работы;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сети могут быть любого размера, начиная от простых сетей, состоящих из двух компьютеров, и заканчивая системами, которые соединяют миллионы устройств;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Интернет — это крупнейшая сеть во всем мире на сегодняшний день; в действительности, понятие «Интернет» означает «сеть всех сетей»; сеть Интернет предоставляет сервисы, с помощью которых можно общаться с другими людьми. </a:t>
            </a:r>
            <a:endParaRPr lang="ru-RU" sz="24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489872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Изучение сетевых технологий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Резюме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  <a:endParaRPr lang="ru-RU" sz="2300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инфраструктура сети — это платформа, поддерживающая конкретную сеть; такая инфраструктура выполняет роль стабильного канала для передачи данных; инфраструктура сети состоит из сетевых компонентов, к которым относятся оконечные устройства, промежуточное устройство и сетевая среда передачи данных;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сети должны быть надёжными; </a:t>
            </a:r>
            <a:endParaRPr lang="ru-RU" sz="2300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3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сетевая безопасность является неотъемлемой частью компьютерных сетей, независимо от их масштабов: от домашней сети, в которой к Интернету подключён только один компьютер, до корпоративной сети, насчитывающей тысячи пользователей. </a:t>
            </a:r>
            <a:endParaRPr lang="ru-RU" sz="2300" b="0" i="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90698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Изучение сетевых технологий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Резюме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 этой главе вы узнали о том, что:</a:t>
            </a:r>
            <a:endParaRPr lang="ru-RU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масштаб инфраструктуры сети, количество пользователей в её пределах, а также количество и типы поддерживаемых данной инфраструктурой служб могут существенно различаться; для поддержки способов использования сети её инфраструктуру необходимо расширять и изменять; платформа маршрутизации и коммутации — основа любой сетевой инфраструктуры. 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03090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ru-RU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Объединение людей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в повседневной жизни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733677" cy="492640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Использование сетей помогает в обучении</a:t>
            </a:r>
            <a:b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04" y="2095108"/>
            <a:ext cx="5395083" cy="437079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Объединение людей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в повседневной жизни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733677" cy="492640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Использование сетей помогает в общении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endParaRPr lang="en-US" sz="24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</a:t>
            </a:r>
            <a: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мгновенные сообщения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социальные сети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sz="24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средства совместной работы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блоги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sz="24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вики-ресурсы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подкасты</a:t>
            </a:r>
          </a:p>
          <a:p>
            <a:pPr marL="0" indent="0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sz="24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- </a:t>
            </a:r>
            <a:r>
              <a:rPr lang="en-US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P2P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ru-RU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90" y="3098201"/>
            <a:ext cx="2916564" cy="24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903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Объединение людей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в повседневной жизни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539502"/>
            <a:ext cx="8733677" cy="492640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Использование сетей помогает в работе</a:t>
            </a:r>
            <a:b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ru-RU" sz="2400" b="0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70" y="1962021"/>
            <a:ext cx="6897063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4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Объединение людей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технологии в повседневной жизни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9" y="1232592"/>
            <a:ext cx="8733677" cy="523331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Использование сетей способствует хорошему времяпровождению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10" y="2118693"/>
            <a:ext cx="5856430" cy="47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57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19222</TotalTime>
  <Pages>28</Pages>
  <Words>1200</Words>
  <Application>Microsoft Office PowerPoint</Application>
  <PresentationFormat>Экран (4:3)</PresentationFormat>
  <Paragraphs>259</Paragraphs>
  <Slides>56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56</vt:i4>
      </vt:variant>
    </vt:vector>
  </HeadingPairs>
  <TitlesOfParts>
    <vt:vector size="62" baseType="lpstr">
      <vt:lpstr>ＭＳ Ｐゴシック</vt:lpstr>
      <vt:lpstr>Arial</vt:lpstr>
      <vt:lpstr>CiscoSansTTLight</vt:lpstr>
      <vt:lpstr>Wingdings</vt:lpstr>
      <vt:lpstr>PPT-TMPLT-WHT_C</vt:lpstr>
      <vt:lpstr>NetAcad-4F_PPT-WHT_060408</vt:lpstr>
      <vt:lpstr>Глава 1. Изучение сети</vt:lpstr>
      <vt:lpstr>Задачи курса</vt:lpstr>
      <vt:lpstr>Презентация PowerPoint</vt:lpstr>
      <vt:lpstr>Современные сетевые технологии Роль сетей в прошлом и настоящем</vt:lpstr>
      <vt:lpstr>Современные сетевые технологии Глобальное сообщество</vt:lpstr>
      <vt:lpstr>Объединение людей Сетевые технологии в повседневной жизни</vt:lpstr>
      <vt:lpstr>Объединение людей Сетевые технологии в повседневной жизни</vt:lpstr>
      <vt:lpstr>Объединение людей Сетевые технологии в повседневной жизни</vt:lpstr>
      <vt:lpstr>Объединение людей Сетевые технологии в повседневной жизни</vt:lpstr>
      <vt:lpstr>Предоставление ресурсов в рамках сети Сети различных масштабов</vt:lpstr>
      <vt:lpstr>Предоставление ресурсов в рамках сети Клиенты и серверы</vt:lpstr>
      <vt:lpstr>Предоставление ресурсов в рамках сети Одноранговые сети</vt:lpstr>
      <vt:lpstr>Локальные сети LAN, сети WAN и сети Интернет Компоненты сети</vt:lpstr>
      <vt:lpstr>Компоненты сети Оконечные устройства</vt:lpstr>
      <vt:lpstr>Компоненты сети Устройства инфраструктуры сети</vt:lpstr>
      <vt:lpstr>Компоненты сети Сетевая среда</vt:lpstr>
      <vt:lpstr>Компоненты сети Представления сети</vt:lpstr>
      <vt:lpstr>Компоненты сети Диаграммы топологий</vt:lpstr>
      <vt:lpstr>Локальные сети LAN и сети WAN Типы сетей</vt:lpstr>
      <vt:lpstr>Локальные сети LAN и сети WAN Типы сетей</vt:lpstr>
      <vt:lpstr>Локальные сети LAN и сети WAN Локальные сети (LAN)</vt:lpstr>
      <vt:lpstr>Локальные сети WAN и сети WAN Глобальные сети (WAN)</vt:lpstr>
      <vt:lpstr>Локальные сети LAN, сети WAN и сети Интернет Сеть Интернет</vt:lpstr>
      <vt:lpstr>Сеть Интернет Интранет и Экстранет</vt:lpstr>
      <vt:lpstr>Локальные сети LAN, сети WAN и сети Интернет Технологии доступа в сеть Интернет</vt:lpstr>
      <vt:lpstr>Подключение к сети Интернет Подключение удалённых пользователей к сети Интернет</vt:lpstr>
      <vt:lpstr>Подключение к сети Интернет Подключение компаний к сети Интернет</vt:lpstr>
      <vt:lpstr>Объединённые сети Объединённая сеть</vt:lpstr>
      <vt:lpstr>Объединённые сети Объединённая сеть</vt:lpstr>
      <vt:lpstr>Объединённые сети Планирование будущего</vt:lpstr>
      <vt:lpstr>Надёжная сеть Поддержка сетевой архитектуры</vt:lpstr>
      <vt:lpstr>Надёжная сеть Отказоустойчивость в сетях с коммутацией каналов</vt:lpstr>
      <vt:lpstr>Надёжная сеть Сети с коммутацией пакетов</vt:lpstr>
      <vt:lpstr>Надёжная сеть Масштабируемые сети</vt:lpstr>
      <vt:lpstr>Надёжная сеть Масштабируемые сети</vt:lpstr>
      <vt:lpstr>Надёжная сеть Масштабируемые сети</vt:lpstr>
      <vt:lpstr>Надёжная сеть Обеспечение качества обслуживания (QoS)</vt:lpstr>
      <vt:lpstr>Надёжная сеть Обеспечение безопасности сети</vt:lpstr>
      <vt:lpstr>Тенденция развития сетей Новые тенденции</vt:lpstr>
      <vt:lpstr>Тенденции развития сетей «Принеси своё собственное устройство» (BYOD)</vt:lpstr>
      <vt:lpstr>Тенденции развития сетей Совместная работа посредством сети Интернет</vt:lpstr>
      <vt:lpstr>Тенденции развития сетей Видеосвязь</vt:lpstr>
      <vt:lpstr>Тенденции развития сетей Облачные вычисления</vt:lpstr>
      <vt:lpstr>Тенденции развития сетей Центры обработки данных</vt:lpstr>
      <vt:lpstr>Сетевые технологии для дома Технологические тенденции для дома</vt:lpstr>
      <vt:lpstr>Сетевые технологии для дома Организация сети по линиям электропередачи</vt:lpstr>
      <vt:lpstr>Сетевые технологии для дома Широкополосная беспроводная связь</vt:lpstr>
      <vt:lpstr>Будущее сетевых технологий Сетевая безопасность</vt:lpstr>
      <vt:lpstr>Сетевая безопасность Угрозы безопасности</vt:lpstr>
      <vt:lpstr>Сетевая безопасность Решения безопасности</vt:lpstr>
      <vt:lpstr>Сетевые архитектуры Сетевые архитектуры Cisco</vt:lpstr>
      <vt:lpstr>Сетевые архитектуры Сертифицированный сетевой специалист Cisco (CCNA)</vt:lpstr>
      <vt:lpstr>Изучение сетевых технологий Резюме</vt:lpstr>
      <vt:lpstr>Изучение сетевых технологий Резюме</vt:lpstr>
      <vt:lpstr>Изучение сетевых технологий 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Славик</cp:lastModifiedBy>
  <cp:revision>705</cp:revision>
  <cp:lastPrinted>1999-01-27T00:54:54Z</cp:lastPrinted>
  <dcterms:created xsi:type="dcterms:W3CDTF">2006-10-23T15:07:30Z</dcterms:created>
  <dcterms:modified xsi:type="dcterms:W3CDTF">2018-09-11T04:47:41Z</dcterms:modified>
</cp:coreProperties>
</file>